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48vKvpsQlqKS774QaDApttCo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116AE-13FF-4108-A74A-B338C7D643D8}" v="1" dt="2022-05-09T13:37:3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3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94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288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d64de91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d64de9191_0_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d64de9191_0_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81400" cy="53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9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0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1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3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4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5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6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2B92D6-2310-E528-2840-E7C565C0B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2" name="Google Shape;342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8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9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7" name="Google Shape;377;p20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43177C-B8E5-91D1-B5B0-67560671A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7" name="Google Shape;407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28" name="Google Shape;428;p23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55B2622-4C5F-4C2E-0513-0E4B89131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41" name="Google Shape;441;p2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24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56" name="Google Shape;456;p2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25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72" name="Google Shape;472;p2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6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7" name="Google Shape;487;p2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p27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8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03" name="Google Shape;503;p2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28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19" name="Google Shape;519;p2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29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34" name="Google Shape;534;p3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30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50" name="Google Shape;550;p3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31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66" name="Google Shape;566;p3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p3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80" name="Google Shape;580;p3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p33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5" name="Google Shape;595;p3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34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5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13" name="Google Shape;613;p3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35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28" name="Google Shape;628;p3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36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7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8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38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39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0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0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1" name="Google Shape;7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18" name="Google Shape;718;p4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9" name="Google Shape;719;p41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33" name="Google Shape;733;p4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42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3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9" name="Google Shape;74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66" name="Google Shape;766;p4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44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5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82" name="Google Shape;782;p4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3" name="Google Shape;783;p45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6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00" name="Google Shape;800;p46:notes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6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7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7"/>
          <p:cNvSpPr txBox="1"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8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0975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9"/>
          <p:cNvSpPr txBox="1"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9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 rot="5400000">
            <a:off x="5213351" y="2395538"/>
            <a:ext cx="6454775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 rot="5400000">
            <a:off x="601663" y="203200"/>
            <a:ext cx="6454775" cy="665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body" idx="1"/>
          </p:nvPr>
        </p:nvSpPr>
        <p:spPr>
          <a:xfrm rot="5400000">
            <a:off x="2544762" y="-273050"/>
            <a:ext cx="4987925" cy="90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2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4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body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59287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body" idx="2"/>
          </p:nvPr>
        </p:nvSpPr>
        <p:spPr>
          <a:xfrm>
            <a:off x="5114925" y="1768475"/>
            <a:ext cx="4459288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/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7"/>
          <p:cNvSpPr txBox="1"/>
          <p:nvPr/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7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5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097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70975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31.jp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slide" Target="slide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12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5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slide" Target="slide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3.xml"/><Relationship Id="rId4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41.jp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41.jpg"/><Relationship Id="rId4" Type="http://schemas.openxmlformats.org/officeDocument/2006/relationships/image" Target="../media/image42.png"/><Relationship Id="rId9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5.png"/><Relationship Id="rId4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44.jp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44.jp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d64de9191_0_1"/>
          <p:cNvSpPr txBox="1"/>
          <p:nvPr/>
        </p:nvSpPr>
        <p:spPr>
          <a:xfrm>
            <a:off x="4163209" y="920575"/>
            <a:ext cx="217304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dirty="0">
                <a:solidFill>
                  <a:srgbClr val="9900FF"/>
                </a:solidFill>
              </a:rPr>
              <a:t>Le jeu</a:t>
            </a:r>
            <a:endParaRPr sz="4800" b="1" dirty="0">
              <a:solidFill>
                <a:srgbClr val="9900FF"/>
              </a:solidFill>
            </a:endParaRPr>
          </a:p>
        </p:txBody>
      </p:sp>
      <p:pic>
        <p:nvPicPr>
          <p:cNvPr id="93" name="Google Shape;93;g11d64de9191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975" cy="13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Résultat d’images pour abeille pollen">
            <a:extLst>
              <a:ext uri="{FF2B5EF4-FFF2-40B4-BE49-F238E27FC236}">
                <a16:creationId xmlns:a16="http://schemas.microsoft.com/office/drawing/2014/main" id="{BB598185-2416-4C20-A8CE-514E6798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515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77" y="1988057"/>
            <a:ext cx="4939856" cy="5344026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sx="2000" sy="2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208D3F41-4681-4267-94AA-4FB751EB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429" y="6717721"/>
            <a:ext cx="6254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6954"/>
              <a:gd name="adj2" fmla="val 18607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700337"/>
            <a:ext cx="1603375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4113212" y="3906837"/>
            <a:ext cx="497840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C’est la reine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est la plus grande des abeilles de la colonie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5">
            <a:alphaModFix/>
          </a:blip>
          <a:srcRect t="31029" r="2689" b="19216"/>
          <a:stretch/>
        </p:blipFill>
        <p:spPr>
          <a:xfrm>
            <a:off x="1181100" y="5003800"/>
            <a:ext cx="8504237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59862" y="6654800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0362" y="6696075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9F7A7EF5-24B0-4ED7-8AAB-96E47E40AEF9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3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4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1017457" y="2743200"/>
            <a:ext cx="9299575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magasinière dépose le miel dans des alvéoles en cire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>
            <a:hlinkClick r:id="rId4" action="ppaction://hlinksldjump"/>
          </p:cNvPr>
          <p:cNvSpPr/>
          <p:nvPr/>
        </p:nvSpPr>
        <p:spPr>
          <a:xfrm>
            <a:off x="2409825" y="4396157"/>
            <a:ext cx="603250" cy="538162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324225" y="442012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324225" y="3555477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2409825" y="3570657"/>
            <a:ext cx="603250" cy="538162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7175" y="5199062"/>
            <a:ext cx="6024562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941387" y="2579687"/>
            <a:ext cx="2370137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/>
          <p:nvPr/>
        </p:nvSpPr>
        <p:spPr>
          <a:xfrm>
            <a:off x="3527425" y="2663825"/>
            <a:ext cx="3494087" cy="1000125"/>
          </a:xfrm>
          <a:prstGeom prst="wedgeRoundRectCallout">
            <a:avLst>
              <a:gd name="adj1" fmla="val -2864"/>
              <a:gd name="adj2" fmla="val 17853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3311525" y="3846512"/>
            <a:ext cx="6145212" cy="274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magasinière dépose le miel dans la ruche sur des cadres couverts d’</a:t>
            </a:r>
            <a:r>
              <a:rPr lang="en-US" sz="24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alvéoles en cire.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Ces alvéoles ont été construites par les abeilles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bâtisseuses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9537" y="6654800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g11d64de9191_0_108">
            <a:extLst>
              <a:ext uri="{FF2B5EF4-FFF2-40B4-BE49-F238E27FC236}">
                <a16:creationId xmlns:a16="http://schemas.microsoft.com/office/drawing/2014/main" id="{AA4A04B0-1530-4358-A28E-5A6AC7C403A4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4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4157"/>
              <a:gd name="adj2" fmla="val 18615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700337"/>
            <a:ext cx="20955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 txBox="1"/>
          <p:nvPr/>
        </p:nvSpPr>
        <p:spPr>
          <a:xfrm>
            <a:off x="2952750" y="3919537"/>
            <a:ext cx="6145212" cy="26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magasinière dépose le miel dans la ruche sur des cadres couverts d’</a:t>
            </a:r>
            <a:r>
              <a:rPr lang="en-US" sz="24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alvéoles en cire.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Ces alvéoles ont été construites par les abeilles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batisseuses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6225" y="676751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900" y="6696075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525DA2A6-12B8-4662-80F3-C7D2E79D51CD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4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3"/>
          <p:cNvSpPr txBox="1"/>
          <p:nvPr/>
        </p:nvSpPr>
        <p:spPr>
          <a:xfrm>
            <a:off x="1643062" y="2735262"/>
            <a:ext cx="9299575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quelle forme les alvéoles sont-elles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587" y="3683000"/>
            <a:ext cx="18002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5275" y="3630612"/>
            <a:ext cx="1887537" cy="2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>
            <a:hlinkClick r:id="rId5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5212" y="3630612"/>
            <a:ext cx="1887537" cy="275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4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217487" y="2579687"/>
            <a:ext cx="2709862" cy="29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/>
          <p:nvPr/>
        </p:nvSpPr>
        <p:spPr>
          <a:xfrm>
            <a:off x="3838575" y="2643187"/>
            <a:ext cx="3494087" cy="1000125"/>
          </a:xfrm>
          <a:prstGeom prst="wedgeRoundRectCallout">
            <a:avLst>
              <a:gd name="adj1" fmla="val -3999"/>
              <a:gd name="adj2" fmla="val 18071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3636962" y="3775075"/>
            <a:ext cx="6145212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alvéoles sont </a:t>
            </a:r>
            <a:r>
              <a:rPr lang="en-US" sz="2400" b="1" i="0" u="none" strike="noStrike" cap="none" dirty="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hexagonales </a:t>
            </a:r>
            <a:r>
              <a:rPr lang="en-US" sz="2400" dirty="0"/>
              <a:t>(6 côtés)</a:t>
            </a:r>
            <a:endParaRPr sz="2400" dirty="0"/>
          </a:p>
        </p:txBody>
      </p:sp>
      <p:pic>
        <p:nvPicPr>
          <p:cNvPr id="286" name="Google Shape;286;p14"/>
          <p:cNvPicPr preferRelativeResize="0"/>
          <p:nvPr/>
        </p:nvPicPr>
        <p:blipFill rotWithShape="1">
          <a:blip r:embed="rId5">
            <a:alphaModFix/>
          </a:blip>
          <a:srcRect t="44009" r="28606"/>
          <a:stretch/>
        </p:blipFill>
        <p:spPr>
          <a:xfrm>
            <a:off x="4886325" y="4637088"/>
            <a:ext cx="3394075" cy="267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94787" y="6726237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4CAF3EBE-B8BE-4651-B9B5-6405B1CFC7D3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5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5303"/>
              <a:gd name="adj2" fmla="val 20869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5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700337"/>
            <a:ext cx="20955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/>
          <p:nvPr/>
        </p:nvSpPr>
        <p:spPr>
          <a:xfrm>
            <a:off x="3732212" y="3906837"/>
            <a:ext cx="6145212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20000"/>
              </a:lnSpc>
              <a:buSzPts val="24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alvéoles sont </a:t>
            </a:r>
            <a:r>
              <a:rPr lang="en-US" sz="2400" b="1" i="0" u="none" strike="noStrike" cap="none" dirty="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hexagonales </a:t>
            </a:r>
            <a:r>
              <a:rPr lang="en-US" sz="2400" dirty="0"/>
              <a:t>(6 côtés)</a:t>
            </a:r>
            <a:endParaRPr sz="2400" dirty="0"/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5">
            <a:alphaModFix/>
          </a:blip>
          <a:srcRect t="44009" r="28606"/>
          <a:stretch/>
        </p:blipFill>
        <p:spPr>
          <a:xfrm>
            <a:off x="5043487" y="4679950"/>
            <a:ext cx="2947987" cy="252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7662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0187" y="6718300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E03E347D-937F-4170-A0CF-26F9AE17392F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5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6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3049587" y="3829050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savon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6"/>
          <p:cNvSpPr txBox="1"/>
          <p:nvPr/>
        </p:nvSpPr>
        <p:spPr>
          <a:xfrm>
            <a:off x="339725" y="2905125"/>
            <a:ext cx="65436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L’abeille ouvrière fabrique du miel et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>
            <a:hlinkClick r:id="rId4" action="ppaction://hlinksldjump"/>
          </p:cNvPr>
          <p:cNvSpPr/>
          <p:nvPr/>
        </p:nvSpPr>
        <p:spPr>
          <a:xfrm>
            <a:off x="2143125" y="3829050"/>
            <a:ext cx="603250" cy="538162"/>
          </a:xfrm>
          <a:prstGeom prst="ellipse">
            <a:avLst/>
          </a:prstGeom>
          <a:solidFill>
            <a:srgbClr val="A64D79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>
            <a:hlinkClick r:id="rId5" action="ppaction://hlinksldjump"/>
          </p:cNvPr>
          <p:cNvSpPr/>
          <p:nvPr/>
        </p:nvSpPr>
        <p:spPr>
          <a:xfrm>
            <a:off x="2143125" y="5513387"/>
            <a:ext cx="603250" cy="538162"/>
          </a:xfrm>
          <a:prstGeom prst="ellipse">
            <a:avLst/>
          </a:prstGeom>
          <a:solidFill>
            <a:srgbClr val="A64D79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3122612" y="551656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cire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3122612" y="467201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bonbons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3122612" y="6359525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pollen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>
            <a:hlinkClick r:id="rId4" action="ppaction://hlinksldjump"/>
          </p:cNvPr>
          <p:cNvSpPr/>
          <p:nvPr/>
        </p:nvSpPr>
        <p:spPr>
          <a:xfrm>
            <a:off x="2143125" y="6354762"/>
            <a:ext cx="603250" cy="538162"/>
          </a:xfrm>
          <a:prstGeom prst="ellipse">
            <a:avLst/>
          </a:prstGeom>
          <a:solidFill>
            <a:srgbClr val="A64D79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>
            <a:hlinkClick r:id="rId4" action="ppaction://hlinksldjump"/>
          </p:cNvPr>
          <p:cNvSpPr/>
          <p:nvPr/>
        </p:nvSpPr>
        <p:spPr>
          <a:xfrm>
            <a:off x="2143125" y="4670425"/>
            <a:ext cx="603250" cy="538162"/>
          </a:xfrm>
          <a:prstGeom prst="ellipse">
            <a:avLst/>
          </a:prstGeom>
          <a:solidFill>
            <a:srgbClr val="A64D79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262" y="3903662"/>
            <a:ext cx="4614862" cy="260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25400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 txBox="1"/>
          <p:nvPr/>
        </p:nvSpPr>
        <p:spPr>
          <a:xfrm>
            <a:off x="3386137" y="3873500"/>
            <a:ext cx="6386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L'abeille fabrique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  <a:r>
              <a:rPr lang="en-US" sz="2400" b="1" i="0" u="none" strike="noStrike" cap="none" dirty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cire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utilisée pour construire les alvéoles grâce à ses glandes cirières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4157"/>
              <a:gd name="adj2" fmla="val 19369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6225" y="6696075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DE8A1873-A642-4773-AF77-DD70F75A9E7F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6</a:t>
            </a:r>
            <a:endParaRPr sz="2800" b="1" dirty="0">
              <a:solidFill>
                <a:srgbClr val="CC4125"/>
              </a:solidFill>
            </a:endParaRPr>
          </a:p>
        </p:txBody>
      </p:sp>
      <p:sp>
        <p:nvSpPr>
          <p:cNvPr id="12" name="Google Shape;352;p18">
            <a:extLst>
              <a:ext uri="{FF2B5EF4-FFF2-40B4-BE49-F238E27FC236}">
                <a16:creationId xmlns:a16="http://schemas.microsoft.com/office/drawing/2014/main" id="{38B33425-1E57-4C1F-A3BB-D3D5B6CEBA49}"/>
              </a:ext>
            </a:extLst>
          </p:cNvPr>
          <p:cNvSpPr txBox="1"/>
          <p:nvPr/>
        </p:nvSpPr>
        <p:spPr>
          <a:xfrm>
            <a:off x="606425" y="5868987"/>
            <a:ext cx="9002712" cy="71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1" indent="-4429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 produit aussi la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gelée Royale 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produite par les abeilles nourricières, c'est la nourriture de la reine. Elle produit aussi du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utilisé en apipuncture.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4299"/>
              <a:gd name="adj2" fmla="val 22866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8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1219200" y="2887662"/>
            <a:ext cx="2154237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8"/>
          <p:cNvSpPr txBox="1"/>
          <p:nvPr/>
        </p:nvSpPr>
        <p:spPr>
          <a:xfrm>
            <a:off x="3373437" y="4064000"/>
            <a:ext cx="6386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L'abeille fabrique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  <a:r>
              <a:rPr lang="en-US" sz="2400" b="1" i="0" u="none" strike="noStrike" cap="none" dirty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cire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utilisée pour construire les alvéoles grâce à ses glandes cirières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606425" y="5868987"/>
            <a:ext cx="9002712" cy="71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1" indent="-4429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 produit aussi la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gelée Royale 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produite par les abeilles nourricières, c'est la nourriture de la reine. Elle produit aussi du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utilisé en apipuncture.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6225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462" y="67897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8A5F8E83-7B45-4972-BC8C-7B582CB69DB3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6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4462462" y="92233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3144837" y="4551362"/>
            <a:ext cx="6572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/>
        </p:nvSpPr>
        <p:spPr>
          <a:xfrm>
            <a:off x="598487" y="3184525"/>
            <a:ext cx="65436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L’abeille fait partie de la famille des insectes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687" y="3973512"/>
            <a:ext cx="3741737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3144837" y="5513387"/>
            <a:ext cx="9334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2025" y="4392612"/>
            <a:ext cx="9001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2025" y="5400675"/>
            <a:ext cx="936625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3049587" y="3829050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agriculteur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/>
          <p:cNvSpPr txBox="1"/>
          <p:nvPr/>
        </p:nvSpPr>
        <p:spPr>
          <a:xfrm>
            <a:off x="339725" y="2905125"/>
            <a:ext cx="94234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s’appelle la personne qui récupère le miel de la ruche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3122612" y="551656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apiculteur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3122612" y="467201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aspirateur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062" y="3692525"/>
            <a:ext cx="2968625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587" y="3816350"/>
            <a:ext cx="701675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587" y="4619625"/>
            <a:ext cx="701675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>
            <a:hlinkClick r:id="rId7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8050" y="5483225"/>
            <a:ext cx="701675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0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33388" y="2590445"/>
            <a:ext cx="25400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0"/>
          <p:cNvSpPr txBox="1"/>
          <p:nvPr/>
        </p:nvSpPr>
        <p:spPr>
          <a:xfrm>
            <a:off x="3260725" y="3671887"/>
            <a:ext cx="63865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5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apiculteur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 une </a:t>
            </a:r>
            <a:r>
              <a:rPr lang="en-US" sz="25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apicultrice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 une personne qui élève des abeilles.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3224"/>
              <a:gd name="adj2" fmla="val 17612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5475" y="4708525"/>
            <a:ext cx="4060825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0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7662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A391565E-10C5-4F9C-9F13-27ACDDFB4A73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7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2363"/>
              <a:gd name="adj2" fmla="val 17861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1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1219200" y="2887662"/>
            <a:ext cx="2154237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1"/>
          <p:cNvSpPr txBox="1"/>
          <p:nvPr/>
        </p:nvSpPr>
        <p:spPr>
          <a:xfrm>
            <a:off x="3373437" y="3784600"/>
            <a:ext cx="63865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5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apiculteur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 une </a:t>
            </a:r>
            <a:r>
              <a:rPr lang="en-US" sz="25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apicultrice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 une personne qui élève des abeilles.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2462" y="4826000"/>
            <a:ext cx="3938587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7662" y="6726237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750" y="68405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6FBC0140-8277-4CA9-B834-0508A47206A0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7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2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2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8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3049587" y="3829050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pondeuse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2"/>
          <p:cNvSpPr txBox="1"/>
          <p:nvPr/>
        </p:nvSpPr>
        <p:spPr>
          <a:xfrm>
            <a:off x="320675" y="2828925"/>
            <a:ext cx="65436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L’abeille qui pond les oeufs dans la ruche est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2"/>
          <p:cNvSpPr txBox="1"/>
          <p:nvPr/>
        </p:nvSpPr>
        <p:spPr>
          <a:xfrm>
            <a:off x="3122612" y="551656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2"/>
          <p:cNvSpPr txBox="1"/>
          <p:nvPr/>
        </p:nvSpPr>
        <p:spPr>
          <a:xfrm>
            <a:off x="3122612" y="467201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nourrice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3122612" y="6359525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l’impératrice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22"/>
          <p:cNvPicPr preferRelativeResize="0"/>
          <p:nvPr/>
        </p:nvPicPr>
        <p:blipFill rotWithShape="1">
          <a:blip r:embed="rId4">
            <a:alphaModFix/>
          </a:blip>
          <a:srcRect l="19931" t="23538" r="17997" b="16778"/>
          <a:stretch/>
        </p:blipFill>
        <p:spPr>
          <a:xfrm>
            <a:off x="5975350" y="4210050"/>
            <a:ext cx="30861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2025" y="3959225"/>
            <a:ext cx="557212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2025" y="6408737"/>
            <a:ext cx="557212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2">
            <a:hlinkClick r:id="rId7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9487" y="5616575"/>
            <a:ext cx="557212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2025" y="4751387"/>
            <a:ext cx="557212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25400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 txBox="1"/>
          <p:nvPr/>
        </p:nvSpPr>
        <p:spPr>
          <a:xfrm>
            <a:off x="3302000" y="3946525"/>
            <a:ext cx="6386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C’est la reine qui pond les oeufs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la ruche, elle peut en pondre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 minute 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3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3511"/>
              <a:gd name="adj2" fmla="val 18358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2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6225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g11d64de9191_0_108">
            <a:extLst>
              <a:ext uri="{FF2B5EF4-FFF2-40B4-BE49-F238E27FC236}">
                <a16:creationId xmlns:a16="http://schemas.microsoft.com/office/drawing/2014/main" id="{25779206-EF27-4226-AD16-0A09FBFA767A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8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4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3654"/>
              <a:gd name="adj2" fmla="val 17861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24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1219200" y="2887662"/>
            <a:ext cx="2154237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4"/>
          <p:cNvSpPr txBox="1"/>
          <p:nvPr/>
        </p:nvSpPr>
        <p:spPr>
          <a:xfrm>
            <a:off x="3373437" y="4017962"/>
            <a:ext cx="6386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C’est la reine qui pond les oeufs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la ruche, elle peut en pondre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 minute 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2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0687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4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750" y="68405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0AA5574B-08C8-4549-A4BE-9787111EA7A9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8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5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5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9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5"/>
          <p:cNvSpPr txBox="1"/>
          <p:nvPr/>
        </p:nvSpPr>
        <p:spPr>
          <a:xfrm>
            <a:off x="598487" y="3184525"/>
            <a:ext cx="65436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faux-bourdon peut piquer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5"/>
          <p:cNvSpPr txBox="1"/>
          <p:nvPr/>
        </p:nvSpPr>
        <p:spPr>
          <a:xfrm>
            <a:off x="3095625" y="4506912"/>
            <a:ext cx="9334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2301875" y="4543425"/>
            <a:ext cx="603250" cy="538162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5">
            <a:hlinkClick r:id="rId4" action="ppaction://hlinksldjump"/>
          </p:cNvPr>
          <p:cNvSpPr/>
          <p:nvPr/>
        </p:nvSpPr>
        <p:spPr>
          <a:xfrm>
            <a:off x="2301875" y="5513387"/>
            <a:ext cx="603250" cy="538162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4005262"/>
            <a:ext cx="3700462" cy="2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5"/>
          <p:cNvSpPr txBox="1"/>
          <p:nvPr/>
        </p:nvSpPr>
        <p:spPr>
          <a:xfrm>
            <a:off x="3095625" y="5514975"/>
            <a:ext cx="6572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6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6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2851150" cy="274796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6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3367"/>
              <a:gd name="adj2" fmla="val 18607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4076700" y="3700462"/>
            <a:ext cx="5524500" cy="184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671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 faux-bourdon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6712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ne pique pas car il n'a pas de dard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67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butine pas les fleurs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67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construit pas les alvéoles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8462" y="6911975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3487" y="5865812"/>
            <a:ext cx="256222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D0DB1812-F0EC-4203-8670-8D3349E9F18C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9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7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7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6019"/>
              <a:gd name="adj2" fmla="val 19112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27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862262"/>
            <a:ext cx="198437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7"/>
          <p:cNvSpPr txBox="1"/>
          <p:nvPr/>
        </p:nvSpPr>
        <p:spPr>
          <a:xfrm>
            <a:off x="4076700" y="3700462"/>
            <a:ext cx="5524500" cy="17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15900" marR="0" lvl="0" indent="-215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 faux-bourdon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ne pique pas car il n'a pas de dard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butine pas les fleurs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construit pas les alvéoles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050" y="5649912"/>
            <a:ext cx="25622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662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462" y="68405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ACC07528-256A-4B02-9553-3439364D9249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9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8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10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8"/>
          <p:cNvSpPr txBox="1"/>
          <p:nvPr/>
        </p:nvSpPr>
        <p:spPr>
          <a:xfrm>
            <a:off x="1344612" y="4086225"/>
            <a:ext cx="41608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faire plaisir à l’apiculteur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8"/>
          <p:cNvSpPr txBox="1"/>
          <p:nvPr/>
        </p:nvSpPr>
        <p:spPr>
          <a:xfrm>
            <a:off x="1085850" y="2678112"/>
            <a:ext cx="7542212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Pourquoi  les abeilles fabriquent-elles du miel 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8"/>
          <p:cNvSpPr txBox="1"/>
          <p:nvPr/>
        </p:nvSpPr>
        <p:spPr>
          <a:xfrm>
            <a:off x="1344612" y="5246687"/>
            <a:ext cx="32654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se nourrir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8">
            <a:hlinkClick r:id="rId4" action="ppaction://hlinksldjump"/>
          </p:cNvPr>
          <p:cNvSpPr/>
          <p:nvPr/>
        </p:nvSpPr>
        <p:spPr>
          <a:xfrm>
            <a:off x="647700" y="4103687"/>
            <a:ext cx="603250" cy="538162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8">
            <a:hlinkClick r:id="rId5" action="ppaction://hlinksldjump"/>
          </p:cNvPr>
          <p:cNvSpPr/>
          <p:nvPr/>
        </p:nvSpPr>
        <p:spPr>
          <a:xfrm>
            <a:off x="620712" y="5246687"/>
            <a:ext cx="603250" cy="538162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6137" y="3546475"/>
            <a:ext cx="3967162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3192462" cy="35258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838575" y="3833812"/>
            <a:ext cx="5780087" cy="217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L'abeille fait partie de la famille des insectes</a:t>
            </a:r>
            <a:r>
              <a:rPr lang="en-US" sz="26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 elle est formée de trois parties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tête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thorax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(entre le cou et la taille) et l'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abdomen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 ventre).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425950" y="2600325"/>
            <a:ext cx="3494087" cy="1000125"/>
          </a:xfrm>
          <a:prstGeom prst="wedgeRoundRectCallout">
            <a:avLst>
              <a:gd name="adj1" fmla="val -7499"/>
              <a:gd name="adj2" fmla="val 26185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0975" y="6107112"/>
            <a:ext cx="2293937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9537" y="6442075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00BB2944-C48B-467E-92A1-472256AF7A04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9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9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25400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9"/>
          <p:cNvSpPr/>
          <p:nvPr/>
        </p:nvSpPr>
        <p:spPr>
          <a:xfrm>
            <a:off x="3959225" y="2592387"/>
            <a:ext cx="3095625" cy="828675"/>
          </a:xfrm>
          <a:prstGeom prst="wedgeRoundRectCallout">
            <a:avLst>
              <a:gd name="adj1" fmla="val -4046"/>
              <a:gd name="adj2" fmla="val 19149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5487" y="5400675"/>
            <a:ext cx="3384550" cy="21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9"/>
          <p:cNvSpPr txBox="1"/>
          <p:nvPr/>
        </p:nvSpPr>
        <p:spPr>
          <a:xfrm>
            <a:off x="3279775" y="3700462"/>
            <a:ext cx="6634162" cy="213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L’abeille fait du </a:t>
            </a:r>
            <a:r>
              <a:rPr lang="en-US" sz="2800" b="1" dirty="0">
                <a:solidFill>
                  <a:srgbClr val="6600CC"/>
                </a:solidFill>
              </a:rPr>
              <a:t>miel p</a:t>
            </a:r>
            <a:r>
              <a:rPr lang="en-US" sz="2800" b="1" dirty="0">
                <a:solidFill>
                  <a:srgbClr val="6600CC"/>
                </a:solidFill>
                <a:sym typeface="Calibri"/>
              </a:rPr>
              <a:t>our se nourrir</a:t>
            </a:r>
            <a:endParaRPr sz="2800" b="1" dirty="0">
              <a:solidFill>
                <a:srgbClr val="6600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miel constitue un stock de nourriture pour les abeilles lorsque le climat les empêche de quitter la ruche.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29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88462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ABD82FA4-A93E-42D1-B741-2DFAA656B064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10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0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0"/>
          <p:cNvSpPr/>
          <p:nvPr/>
        </p:nvSpPr>
        <p:spPr>
          <a:xfrm>
            <a:off x="4007643" y="2411412"/>
            <a:ext cx="3494087" cy="1000125"/>
          </a:xfrm>
          <a:prstGeom prst="wedgeRoundRectCallout">
            <a:avLst>
              <a:gd name="adj1" fmla="val -4228"/>
              <a:gd name="adj2" fmla="val 17604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30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862262"/>
            <a:ext cx="19843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4693" y="5650707"/>
            <a:ext cx="2540000" cy="196056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0"/>
          <p:cNvSpPr txBox="1"/>
          <p:nvPr/>
        </p:nvSpPr>
        <p:spPr>
          <a:xfrm>
            <a:off x="3279775" y="3779837"/>
            <a:ext cx="6451600" cy="213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L’abeille fait du miel </a:t>
            </a:r>
            <a:r>
              <a:rPr lang="en-US" sz="2800" b="1" dirty="0">
                <a:solidFill>
                  <a:srgbClr val="6600CC"/>
                </a:solidFill>
              </a:rPr>
              <a:t>p</a:t>
            </a:r>
            <a:r>
              <a:rPr lang="en-US" sz="2800" b="1" dirty="0">
                <a:solidFill>
                  <a:srgbClr val="6600CC"/>
                </a:solidFill>
                <a:sym typeface="Calibri"/>
              </a:rPr>
              <a:t>our se nourrir</a:t>
            </a:r>
            <a:endParaRPr sz="2800" b="1" dirty="0">
              <a:solidFill>
                <a:srgbClr val="6600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miel constitue un stock de nourriture pour les abeilles lorsque le climat les empêche de quitter la ruche.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30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88462" y="6911975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0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462" y="67897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C4FB6805-6383-4978-BC1F-AC533D95A347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10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1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11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 txBox="1"/>
          <p:nvPr/>
        </p:nvSpPr>
        <p:spPr>
          <a:xfrm>
            <a:off x="2239962" y="4105275"/>
            <a:ext cx="41608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1"/>
          <p:cNvSpPr txBox="1"/>
          <p:nvPr/>
        </p:nvSpPr>
        <p:spPr>
          <a:xfrm>
            <a:off x="1085850" y="2678112"/>
            <a:ext cx="8266112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frelon asiatique est l’ami de l’abeille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 txBox="1"/>
          <p:nvPr/>
        </p:nvSpPr>
        <p:spPr>
          <a:xfrm>
            <a:off x="2239962" y="5246687"/>
            <a:ext cx="32654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>
            <a:hlinkClick r:id="rId4" action="ppaction://hlinksldjump"/>
          </p:cNvPr>
          <p:cNvSpPr/>
          <p:nvPr/>
        </p:nvSpPr>
        <p:spPr>
          <a:xfrm>
            <a:off x="1268412" y="4105275"/>
            <a:ext cx="603250" cy="538162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>
            <a:hlinkClick r:id="rId5" action="ppaction://hlinksldjump"/>
          </p:cNvPr>
          <p:cNvSpPr/>
          <p:nvPr/>
        </p:nvSpPr>
        <p:spPr>
          <a:xfrm>
            <a:off x="1268412" y="5246687"/>
            <a:ext cx="603250" cy="538162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31"/>
          <p:cNvPicPr preferRelativeResize="0"/>
          <p:nvPr/>
        </p:nvPicPr>
        <p:blipFill rotWithShape="1">
          <a:blip r:embed="rId6">
            <a:alphaModFix/>
          </a:blip>
          <a:srcRect l="8583" t="24702" r="6971" b="8563"/>
          <a:stretch/>
        </p:blipFill>
        <p:spPr>
          <a:xfrm>
            <a:off x="4462462" y="3790950"/>
            <a:ext cx="31813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2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2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25400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2"/>
          <p:cNvSpPr/>
          <p:nvPr/>
        </p:nvSpPr>
        <p:spPr>
          <a:xfrm>
            <a:off x="4176712" y="2700337"/>
            <a:ext cx="3271837" cy="842962"/>
          </a:xfrm>
          <a:prstGeom prst="wedgeRoundRectCallout">
            <a:avLst>
              <a:gd name="adj1" fmla="val -5435"/>
              <a:gd name="adj2" fmla="val 15533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2"/>
          <p:cNvSpPr txBox="1"/>
          <p:nvPr/>
        </p:nvSpPr>
        <p:spPr>
          <a:xfrm>
            <a:off x="3105150" y="3771900"/>
            <a:ext cx="6534150" cy="29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Le frelon asiatique est l'ennemi de l’abeille.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 autres principaux ennemis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les pesticides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le varroa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3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9900" y="6840537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g11d64de9191_0_108">
            <a:extLst>
              <a:ext uri="{FF2B5EF4-FFF2-40B4-BE49-F238E27FC236}">
                <a16:creationId xmlns:a16="http://schemas.microsoft.com/office/drawing/2014/main" id="{2B8F782F-8F8E-4DF2-A972-FC97D008A4BC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11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3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3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4944"/>
              <a:gd name="adj2" fmla="val 18358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33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862262"/>
            <a:ext cx="198437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3"/>
          <p:cNvSpPr txBox="1"/>
          <p:nvPr/>
        </p:nvSpPr>
        <p:spPr>
          <a:xfrm>
            <a:off x="3105150" y="3771900"/>
            <a:ext cx="6534150" cy="29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Le frelon asiatique est l'ennemi de l’abeille.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 autres principaux ennemis 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les pesticides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le varroa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p3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15437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750" y="68405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02D1146C-6FD9-4E0E-8268-7EEE37E9E5F4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11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4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4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12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4"/>
          <p:cNvSpPr txBox="1"/>
          <p:nvPr/>
        </p:nvSpPr>
        <p:spPr>
          <a:xfrm>
            <a:off x="3687762" y="3743325"/>
            <a:ext cx="41608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fois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4"/>
          <p:cNvSpPr txBox="1"/>
          <p:nvPr/>
        </p:nvSpPr>
        <p:spPr>
          <a:xfrm>
            <a:off x="1085850" y="2678112"/>
            <a:ext cx="8266112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Combien de fois l’abeille peut-elle piquer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 txBox="1"/>
          <p:nvPr/>
        </p:nvSpPr>
        <p:spPr>
          <a:xfrm>
            <a:off x="3743325" y="4464050"/>
            <a:ext cx="326548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dirty="0" err="1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’abeille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 pique pas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 txBox="1"/>
          <p:nvPr/>
        </p:nvSpPr>
        <p:spPr>
          <a:xfrm>
            <a:off x="3832225" y="5226050"/>
            <a:ext cx="41608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fois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3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7312" y="3668712"/>
            <a:ext cx="7556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4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3825" y="5108575"/>
            <a:ext cx="7556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7312" y="4392612"/>
            <a:ext cx="7556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0537" y="3994150"/>
            <a:ext cx="2108200" cy="16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5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5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5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460375" y="2579687"/>
            <a:ext cx="25400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5"/>
          <p:cNvSpPr/>
          <p:nvPr/>
        </p:nvSpPr>
        <p:spPr>
          <a:xfrm>
            <a:off x="4176712" y="2700337"/>
            <a:ext cx="3271837" cy="842962"/>
          </a:xfrm>
          <a:prstGeom prst="wedgeRoundRectCallout">
            <a:avLst>
              <a:gd name="adj1" fmla="val -5050"/>
              <a:gd name="adj2" fmla="val 17322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5"/>
          <p:cNvSpPr txBox="1"/>
          <p:nvPr/>
        </p:nvSpPr>
        <p:spPr>
          <a:xfrm>
            <a:off x="2447925" y="3771900"/>
            <a:ext cx="7191375" cy="19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65150" marR="0" lvl="1" indent="-200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6600CC"/>
                </a:solidFill>
                <a:latin typeface="Calibri"/>
                <a:ea typeface="Calibri"/>
                <a:cs typeface="Calibri"/>
                <a:sym typeface="Calibri"/>
              </a:rPr>
              <a:t>L’abeille ne pique qu’une seule fois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5150" marR="0" lvl="1" indent="-200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 elle meurt car son dard (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d’alerte attaque)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reste planté dans sa victime.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p3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662" y="6799262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10175" y="5586412"/>
            <a:ext cx="3068637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CC787250-F839-435B-B769-D3EF84E61E55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12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6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6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6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4299"/>
              <a:gd name="adj2" fmla="val 17612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36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873125" y="2862262"/>
            <a:ext cx="19843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2475" y="5975350"/>
            <a:ext cx="2349500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36"/>
          <p:cNvSpPr txBox="1"/>
          <p:nvPr/>
        </p:nvSpPr>
        <p:spPr>
          <a:xfrm>
            <a:off x="2447925" y="3771900"/>
            <a:ext cx="7191375" cy="19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65150" marR="0" lvl="1" indent="-200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6600CC"/>
                </a:solidFill>
                <a:latin typeface="Calibri"/>
                <a:ea typeface="Calibri"/>
                <a:cs typeface="Calibri"/>
                <a:sym typeface="Calibri"/>
              </a:rPr>
              <a:t>L’abeille ne pique qu’une seule fois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5150" marR="0" lvl="1" indent="-200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 elle meurt car son dard (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 d’alerte attaque)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reste planté dans sa victime.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p3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6225" y="6726237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750" y="6718300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FCAA2057-B415-4005-A0BF-09B0551D08FD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12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 txBox="1"/>
          <p:nvPr/>
        </p:nvSpPr>
        <p:spPr>
          <a:xfrm>
            <a:off x="680243" y="3010142"/>
            <a:ext cx="8856662" cy="70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 bout de combien de jours l'abeille ouvrière  sort-elle de sa cellule (alvéole)?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37" y="233362"/>
            <a:ext cx="1347787" cy="135096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7"/>
          <p:cNvSpPr txBox="1"/>
          <p:nvPr/>
        </p:nvSpPr>
        <p:spPr>
          <a:xfrm>
            <a:off x="3011487" y="238125"/>
            <a:ext cx="35179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7"/>
          <p:cNvSpPr/>
          <p:nvPr/>
        </p:nvSpPr>
        <p:spPr>
          <a:xfrm>
            <a:off x="2143125" y="4660900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7"/>
          <p:cNvSpPr/>
          <p:nvPr/>
        </p:nvSpPr>
        <p:spPr>
          <a:xfrm>
            <a:off x="4275137" y="4672012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7"/>
          <p:cNvSpPr/>
          <p:nvPr/>
        </p:nvSpPr>
        <p:spPr>
          <a:xfrm>
            <a:off x="6256337" y="4652962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7"/>
          <p:cNvSpPr txBox="1"/>
          <p:nvPr/>
        </p:nvSpPr>
        <p:spPr>
          <a:xfrm>
            <a:off x="3816350" y="5481637"/>
            <a:ext cx="1473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7"/>
          <p:cNvSpPr txBox="1"/>
          <p:nvPr/>
        </p:nvSpPr>
        <p:spPr>
          <a:xfrm>
            <a:off x="5975350" y="5481637"/>
            <a:ext cx="1473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7"/>
          <p:cNvSpPr txBox="1"/>
          <p:nvPr/>
        </p:nvSpPr>
        <p:spPr>
          <a:xfrm>
            <a:off x="1728787" y="5481637"/>
            <a:ext cx="1473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7"/>
          <p:cNvSpPr txBox="1"/>
          <p:nvPr/>
        </p:nvSpPr>
        <p:spPr>
          <a:xfrm>
            <a:off x="65087" y="1763712"/>
            <a:ext cx="9950450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 13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7" name="Google Shape;657;p3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9300" y="4473575"/>
            <a:ext cx="9001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7025" y="4454525"/>
            <a:ext cx="9001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7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250" y="4464050"/>
            <a:ext cx="900112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7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7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8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320675" y="2405062"/>
            <a:ext cx="2198687" cy="27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8"/>
          <p:cNvSpPr/>
          <p:nvPr/>
        </p:nvSpPr>
        <p:spPr>
          <a:xfrm>
            <a:off x="3554412" y="2573337"/>
            <a:ext cx="3494087" cy="1000125"/>
          </a:xfrm>
          <a:prstGeom prst="wedgeRoundRectCallout">
            <a:avLst>
              <a:gd name="adj1" fmla="val -4864"/>
              <a:gd name="adj2" fmla="val 22532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8"/>
          <p:cNvSpPr txBox="1"/>
          <p:nvPr/>
        </p:nvSpPr>
        <p:spPr>
          <a:xfrm>
            <a:off x="2152650" y="3951287"/>
            <a:ext cx="66167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L’abeille ouvrière naît </a:t>
            </a:r>
            <a:r>
              <a:rPr lang="en-US" sz="24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au bout de 21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reine au bout de 16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faux bourdon au bout de 24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38"/>
          <p:cNvPicPr preferRelativeResize="0"/>
          <p:nvPr/>
        </p:nvPicPr>
        <p:blipFill rotWithShape="1">
          <a:blip r:embed="rId5">
            <a:alphaModFix/>
          </a:blip>
          <a:srcRect l="2296" t="67326" r="-2295" b="3485"/>
          <a:stretch/>
        </p:blipFill>
        <p:spPr>
          <a:xfrm>
            <a:off x="7920037" y="4895850"/>
            <a:ext cx="1871662" cy="7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8"/>
          <p:cNvPicPr preferRelativeResize="0"/>
          <p:nvPr/>
        </p:nvPicPr>
        <p:blipFill rotWithShape="1">
          <a:blip r:embed="rId6">
            <a:alphaModFix/>
          </a:blip>
          <a:srcRect b="69078"/>
          <a:stretch/>
        </p:blipFill>
        <p:spPr>
          <a:xfrm>
            <a:off x="8189912" y="5759450"/>
            <a:ext cx="1458912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8"/>
          <p:cNvPicPr preferRelativeResize="0"/>
          <p:nvPr/>
        </p:nvPicPr>
        <p:blipFill rotWithShape="1">
          <a:blip r:embed="rId7">
            <a:alphaModFix/>
          </a:blip>
          <a:srcRect t="33323" b="35009"/>
          <a:stretch/>
        </p:blipFill>
        <p:spPr>
          <a:xfrm>
            <a:off x="8135937" y="4032250"/>
            <a:ext cx="16700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8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55112" y="6829425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8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8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6;g11d64de9191_0_108">
            <a:extLst>
              <a:ext uri="{FF2B5EF4-FFF2-40B4-BE49-F238E27FC236}">
                <a16:creationId xmlns:a16="http://schemas.microsoft.com/office/drawing/2014/main" id="{B782306E-402D-48DF-AF17-E40C35AE3FBC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13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4097337" y="3833812"/>
            <a:ext cx="4978400" cy="217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L'abeille fait partie de la famille des insectes</a:t>
            </a:r>
            <a:r>
              <a:rPr lang="en-US" sz="26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 elle est formée de trois parties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tête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thorax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(entre le cou et la taille) et l'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abdomen 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 ventre).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660900" y="2700337"/>
            <a:ext cx="3494087" cy="1000125"/>
          </a:xfrm>
          <a:prstGeom prst="wedgeRoundRectCallout">
            <a:avLst>
              <a:gd name="adj1" fmla="val -4595"/>
              <a:gd name="adj2" fmla="val 21273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1341437" y="2876550"/>
            <a:ext cx="2540000" cy="340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0975" y="6107112"/>
            <a:ext cx="2293937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1125" y="11031537"/>
            <a:ext cx="625475" cy="61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r:id="rId7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9537" y="6657975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6;g11d64de9191_0_108">
            <a:extLst>
              <a:ext uri="{FF2B5EF4-FFF2-40B4-BE49-F238E27FC236}">
                <a16:creationId xmlns:a16="http://schemas.microsoft.com/office/drawing/2014/main" id="{F7D91327-042A-4CBD-913B-D921C160A95D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39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12767"/>
              <a:gd name="adj2" fmla="val 16182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9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71437" y="2700337"/>
            <a:ext cx="20955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9"/>
          <p:cNvSpPr txBox="1"/>
          <p:nvPr/>
        </p:nvSpPr>
        <p:spPr>
          <a:xfrm>
            <a:off x="2016125" y="3929062"/>
            <a:ext cx="66167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L’abeille ouvrière naît </a:t>
            </a:r>
            <a:r>
              <a:rPr lang="en-US" sz="2400" b="1" i="0" u="none" strike="noStrike" cap="none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au bout de 21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reine au bout de 16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faux bourdon au bout de 24 jours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p39"/>
          <p:cNvPicPr preferRelativeResize="0"/>
          <p:nvPr/>
        </p:nvPicPr>
        <p:blipFill rotWithShape="1">
          <a:blip r:embed="rId5">
            <a:alphaModFix/>
          </a:blip>
          <a:srcRect l="2296" t="67326" r="-2295" b="3485"/>
          <a:stretch/>
        </p:blipFill>
        <p:spPr>
          <a:xfrm>
            <a:off x="8188325" y="4781550"/>
            <a:ext cx="1670050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9"/>
          <p:cNvPicPr preferRelativeResize="0"/>
          <p:nvPr/>
        </p:nvPicPr>
        <p:blipFill rotWithShape="1">
          <a:blip r:embed="rId6">
            <a:alphaModFix/>
          </a:blip>
          <a:srcRect b="69078"/>
          <a:stretch/>
        </p:blipFill>
        <p:spPr>
          <a:xfrm>
            <a:off x="8207375" y="5664200"/>
            <a:ext cx="1651000" cy="8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9"/>
          <p:cNvPicPr preferRelativeResize="0"/>
          <p:nvPr/>
        </p:nvPicPr>
        <p:blipFill rotWithShape="1">
          <a:blip r:embed="rId5">
            <a:alphaModFix/>
          </a:blip>
          <a:srcRect t="33323" b="35009"/>
          <a:stretch/>
        </p:blipFill>
        <p:spPr>
          <a:xfrm>
            <a:off x="8188325" y="3929062"/>
            <a:ext cx="16700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9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262" y="6573837"/>
            <a:ext cx="633412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9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55112" y="6829425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9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9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6;g11d64de9191_0_108">
            <a:extLst>
              <a:ext uri="{FF2B5EF4-FFF2-40B4-BE49-F238E27FC236}">
                <a16:creationId xmlns:a16="http://schemas.microsoft.com/office/drawing/2014/main" id="{03830F71-EC3F-4211-A8F1-F69FEB615723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13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25" y="484187"/>
            <a:ext cx="1223962" cy="127793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0"/>
          <p:cNvSpPr txBox="1"/>
          <p:nvPr/>
        </p:nvSpPr>
        <p:spPr>
          <a:xfrm>
            <a:off x="65087" y="1763712"/>
            <a:ext cx="9950450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 14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0"/>
          <p:cNvSpPr txBox="1"/>
          <p:nvPr/>
        </p:nvSpPr>
        <p:spPr>
          <a:xfrm>
            <a:off x="2979737" y="2530475"/>
            <a:ext cx="4598987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abeilles hibernent en hiver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1306512" y="3917950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1285875" y="5070475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0"/>
          <p:cNvSpPr txBox="1"/>
          <p:nvPr/>
        </p:nvSpPr>
        <p:spPr>
          <a:xfrm>
            <a:off x="2117725" y="3851275"/>
            <a:ext cx="86201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0"/>
          <p:cNvSpPr txBox="1"/>
          <p:nvPr/>
        </p:nvSpPr>
        <p:spPr>
          <a:xfrm>
            <a:off x="2117725" y="5070475"/>
            <a:ext cx="862012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Google Shape;71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4537" y="3314700"/>
            <a:ext cx="5303837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0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8875" y="3719512"/>
            <a:ext cx="9001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9675" y="4870450"/>
            <a:ext cx="900112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40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0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1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69850" y="2525712"/>
            <a:ext cx="3192462" cy="3525837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1"/>
          <p:cNvSpPr/>
          <p:nvPr/>
        </p:nvSpPr>
        <p:spPr>
          <a:xfrm>
            <a:off x="3983037" y="2719387"/>
            <a:ext cx="3494087" cy="1000125"/>
          </a:xfrm>
          <a:prstGeom prst="wedgeRoundRectCallout">
            <a:avLst>
              <a:gd name="adj1" fmla="val -6159"/>
              <a:gd name="adj2" fmla="val 19656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1"/>
          <p:cNvSpPr txBox="1"/>
          <p:nvPr/>
        </p:nvSpPr>
        <p:spPr>
          <a:xfrm>
            <a:off x="3113087" y="3827462"/>
            <a:ext cx="68389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L'abeille </a:t>
            </a:r>
            <a:r>
              <a:rPr lang="en-US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reste active au cours de l’hiver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mais elle sort moins souvent de la ruche.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1362" y="5133975"/>
            <a:ext cx="3092450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83675" y="6807200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41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1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FF8B4959-B386-42F4-9B2C-C519A49C1DEA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14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2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3776"/>
              <a:gd name="adj2" fmla="val 19237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42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587375" y="3176587"/>
            <a:ext cx="2727325" cy="365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268912"/>
            <a:ext cx="2932112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83675" y="6807200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42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42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2"/>
          <p:cNvSpPr txBox="1"/>
          <p:nvPr/>
        </p:nvSpPr>
        <p:spPr>
          <a:xfrm>
            <a:off x="3113087" y="3827462"/>
            <a:ext cx="68389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L'abeille </a:t>
            </a:r>
            <a:r>
              <a:rPr lang="en-US" sz="24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reste active au cours de l’hiver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mais elle sort moins souvent de la ruche.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8DC43D13-BBCC-41C1-A492-76E37780A7B3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14</a:t>
            </a:r>
            <a:endParaRPr sz="2800" b="1" dirty="0">
              <a:solidFill>
                <a:srgbClr val="CC4125"/>
              </a:solidFill>
            </a:endParaRPr>
          </a:p>
        </p:txBody>
      </p:sp>
      <p:pic>
        <p:nvPicPr>
          <p:cNvPr id="12" name="Google Shape;692;p39">
            <a:hlinkClick r:id="rId8" action="ppaction://hlinksldjump"/>
            <a:extLst>
              <a:ext uri="{FF2B5EF4-FFF2-40B4-BE49-F238E27FC236}">
                <a16:creationId xmlns:a16="http://schemas.microsoft.com/office/drawing/2014/main" id="{16960CC2-B5E7-4D4F-A2DC-F62591CB7B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6262" y="6573837"/>
            <a:ext cx="633412" cy="6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25" y="287337"/>
            <a:ext cx="1223962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43"/>
          <p:cNvSpPr txBox="1"/>
          <p:nvPr/>
        </p:nvSpPr>
        <p:spPr>
          <a:xfrm>
            <a:off x="65087" y="1763712"/>
            <a:ext cx="9950450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 15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3"/>
          <p:cNvSpPr txBox="1"/>
          <p:nvPr/>
        </p:nvSpPr>
        <p:spPr>
          <a:xfrm>
            <a:off x="3144837" y="2654300"/>
            <a:ext cx="3935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L’abeille a une trompe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3"/>
          <p:cNvSpPr/>
          <p:nvPr/>
        </p:nvSpPr>
        <p:spPr>
          <a:xfrm>
            <a:off x="1328737" y="3792537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3"/>
          <p:cNvSpPr/>
          <p:nvPr/>
        </p:nvSpPr>
        <p:spPr>
          <a:xfrm>
            <a:off x="1306512" y="4535487"/>
            <a:ext cx="603250" cy="538162"/>
          </a:xfrm>
          <a:prstGeom prst="ellipse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3"/>
          <p:cNvSpPr txBox="1"/>
          <p:nvPr/>
        </p:nvSpPr>
        <p:spPr>
          <a:xfrm>
            <a:off x="2139950" y="3725862"/>
            <a:ext cx="27336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3"/>
          <p:cNvSpPr txBox="1"/>
          <p:nvPr/>
        </p:nvSpPr>
        <p:spPr>
          <a:xfrm>
            <a:off x="2139950" y="4535487"/>
            <a:ext cx="2517775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Faux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43"/>
          <p:cNvPicPr preferRelativeResize="0"/>
          <p:nvPr/>
        </p:nvPicPr>
        <p:blipFill rotWithShape="1">
          <a:blip r:embed="rId4">
            <a:alphaModFix/>
          </a:blip>
          <a:srcRect l="9644" r="5227"/>
          <a:stretch/>
        </p:blipFill>
        <p:spPr>
          <a:xfrm>
            <a:off x="5572125" y="3443287"/>
            <a:ext cx="3016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8562" y="3554412"/>
            <a:ext cx="9001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3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9512" y="4471987"/>
            <a:ext cx="900112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3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3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4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69850" y="2525712"/>
            <a:ext cx="3192462" cy="3525837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44"/>
          <p:cNvSpPr/>
          <p:nvPr/>
        </p:nvSpPr>
        <p:spPr>
          <a:xfrm>
            <a:off x="4008437" y="2525712"/>
            <a:ext cx="3494087" cy="1000125"/>
          </a:xfrm>
          <a:prstGeom prst="wedgeRoundRectCallout">
            <a:avLst>
              <a:gd name="adj1" fmla="val -4562"/>
              <a:gd name="adj2" fmla="val 15498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4"/>
          <p:cNvSpPr txBox="1"/>
          <p:nvPr/>
        </p:nvSpPr>
        <p:spPr>
          <a:xfrm>
            <a:off x="3411537" y="3692525"/>
            <a:ext cx="5935662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l'aide de sa </a:t>
            </a:r>
            <a:r>
              <a:rPr lang="en-US" sz="2400" b="1" i="0" u="none" strike="noStrike" cap="none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trompe contenant une langue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l’abeille butineuse boit le nectar liquide des fleurs et le stocke dans un organe spécial appelé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estomac de miel.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3" name="Google Shape;77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5487" y="5330825"/>
            <a:ext cx="3192462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83675" y="6807200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4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4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0709D1C4-02D0-4923-847A-94229CC4148D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15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5"/>
          <p:cNvSpPr/>
          <p:nvPr/>
        </p:nvSpPr>
        <p:spPr>
          <a:xfrm>
            <a:off x="4176712" y="2549525"/>
            <a:ext cx="3494087" cy="1000125"/>
          </a:xfrm>
          <a:prstGeom prst="wedgeRoundRectCallout">
            <a:avLst>
              <a:gd name="adj1" fmla="val -10857"/>
              <a:gd name="adj2" fmla="val 22486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8" name="Google Shape;788;p45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287337" y="3168650"/>
            <a:ext cx="2016125" cy="236696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45"/>
          <p:cNvSpPr txBox="1"/>
          <p:nvPr/>
        </p:nvSpPr>
        <p:spPr>
          <a:xfrm>
            <a:off x="3411537" y="3719512"/>
            <a:ext cx="5935662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l'aide de </a:t>
            </a:r>
            <a:r>
              <a:rPr lang="en-US" sz="24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sa trompe</a:t>
            </a:r>
            <a:r>
              <a:rPr lang="en-US" sz="2400" b="0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contenant une langue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l’abeille butineuse boit le nectar liquide des fleurs et le stocke dans un organe spécial appelé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estomac de miel.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Google Shape;79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875" y="5272087"/>
            <a:ext cx="3314700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5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83675" y="6807200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5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5"/>
          <p:cNvSpPr txBox="1"/>
          <p:nvPr/>
        </p:nvSpPr>
        <p:spPr>
          <a:xfrm>
            <a:off x="4614862" y="10810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6;g11d64de9191_0_108">
            <a:extLst>
              <a:ext uri="{FF2B5EF4-FFF2-40B4-BE49-F238E27FC236}">
                <a16:creationId xmlns:a16="http://schemas.microsoft.com/office/drawing/2014/main" id="{A6F59559-0F35-4EBB-8236-2B0DBA6D1683}"/>
              </a:ext>
            </a:extLst>
          </p:cNvPr>
          <p:cNvSpPr txBox="1"/>
          <p:nvPr/>
        </p:nvSpPr>
        <p:spPr>
          <a:xfrm>
            <a:off x="-1" y="1766025"/>
            <a:ext cx="1203325" cy="615523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15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6"/>
          <p:cNvSpPr txBox="1"/>
          <p:nvPr/>
        </p:nvSpPr>
        <p:spPr>
          <a:xfrm>
            <a:off x="7227887" y="6886575"/>
            <a:ext cx="23479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6"/>
          <p:cNvSpPr txBox="1"/>
          <p:nvPr/>
        </p:nvSpPr>
        <p:spPr>
          <a:xfrm>
            <a:off x="3240087" y="2487612"/>
            <a:ext cx="6516687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Et n'oubliez pas de semer vos graines pour aider les abeilles 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325" y="3676650"/>
            <a:ext cx="6394450" cy="359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25" y="231775"/>
            <a:ext cx="2832100" cy="3367087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46"/>
          <p:cNvSpPr/>
          <p:nvPr/>
        </p:nvSpPr>
        <p:spPr>
          <a:xfrm>
            <a:off x="4007592" y="390047"/>
            <a:ext cx="5053115" cy="1939294"/>
          </a:xfrm>
          <a:prstGeom prst="wedgeEllipseCallout">
            <a:avLst>
              <a:gd name="adj1" fmla="val -5545"/>
              <a:gd name="adj2" fmla="val 19179"/>
            </a:avLst>
          </a:prstGeom>
          <a:solidFill>
            <a:srgbClr val="FFFF00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Bravo à tous et merci de votre attention 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2954337" y="5516562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339725" y="2905125"/>
            <a:ext cx="65436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Lorsqu'une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abeille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déplace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fleur en fleur on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qu’elle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1812" y="2905125"/>
            <a:ext cx="3013075" cy="41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2852737" y="4679950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moissonne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852737" y="3829050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papillonne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2954337" y="6359525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flâne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25" y="4216400"/>
            <a:ext cx="2279650" cy="2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8025" y="3829050"/>
            <a:ext cx="7556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8025" y="4676775"/>
            <a:ext cx="7556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>
            <a:hlinkClick r:id="rId8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8025" y="5468937"/>
            <a:ext cx="7556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35487" y="6261100"/>
            <a:ext cx="7556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320675" y="2579687"/>
            <a:ext cx="3192462" cy="3525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113212" y="3906837"/>
            <a:ext cx="49784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L'abeille butine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 récolte le nectar des fleurs avec sa trompe et le pollen avec ses pattes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4486"/>
              <a:gd name="adj2" fmla="val 22385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9537" y="6696075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1125" y="11031537"/>
            <a:ext cx="625475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3FFBE7A3-55BB-4A4B-BF15-31498E3721AE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2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5712"/>
              <a:gd name="adj2" fmla="val 25416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 non, ce n’est pas la bonne réponse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l="22561" t="11907" r="22192" b="18910"/>
          <a:stretch/>
        </p:blipFill>
        <p:spPr>
          <a:xfrm>
            <a:off x="574675" y="2700337"/>
            <a:ext cx="2540000" cy="34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4176712" y="4240212"/>
            <a:ext cx="49784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3399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663399"/>
                </a:solidFill>
                <a:latin typeface="Arial"/>
                <a:ea typeface="Arial"/>
                <a:cs typeface="Arial"/>
                <a:sym typeface="Arial"/>
              </a:rPr>
              <a:t>L'abeille butine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 récolte le nectar des fleurs avec sa trompe et le pollen avec ses pattes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9537" y="6696075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9537" y="6696075"/>
            <a:ext cx="625475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262" y="6573837"/>
            <a:ext cx="633412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g11d64de9191_0_108">
            <a:extLst>
              <a:ext uri="{FF2B5EF4-FFF2-40B4-BE49-F238E27FC236}">
                <a16:creationId xmlns:a16="http://schemas.microsoft.com/office/drawing/2014/main" id="{4A4EE2AF-0E58-4E12-AAD7-64697F62A4F8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2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0" y="1766887"/>
            <a:ext cx="10080625" cy="609600"/>
          </a:xfrm>
          <a:prstGeom prst="rect">
            <a:avLst/>
          </a:prstGeom>
          <a:noFill/>
          <a:ln w="381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3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339725" y="2905125"/>
            <a:ext cx="9299575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Parmi les trois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sortes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d'abeilles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l'on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trouve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dans la ruche, quelle est la plus grande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3240087" y="5220814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l’ouvrière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3122612" y="4349276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faux-bourdon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3240087" y="6055839"/>
            <a:ext cx="2428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7925" y="6086001"/>
            <a:ext cx="70167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0937" y="5193826"/>
            <a:ext cx="70167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0937" y="4323876"/>
            <a:ext cx="701675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/>
        </p:nvSpPr>
        <p:spPr>
          <a:xfrm>
            <a:off x="3838575" y="250825"/>
            <a:ext cx="2540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Les abeilles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4462462" y="928687"/>
            <a:ext cx="129222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Le jeu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250825"/>
            <a:ext cx="1203325" cy="131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/>
          <p:cNvPicPr preferRelativeResize="0"/>
          <p:nvPr/>
        </p:nvPicPr>
        <p:blipFill rotWithShape="1">
          <a:blip r:embed="rId4">
            <a:alphaModFix/>
          </a:blip>
          <a:srcRect l="19854" t="5885" r="24998" b="9173"/>
          <a:stretch/>
        </p:blipFill>
        <p:spPr>
          <a:xfrm>
            <a:off x="1091406" y="1907380"/>
            <a:ext cx="2341562" cy="258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4010819" y="4044893"/>
            <a:ext cx="497840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C’est la reine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est la plus grande des abeilles de la colonie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176712" y="2700337"/>
            <a:ext cx="3494087" cy="1000125"/>
          </a:xfrm>
          <a:prstGeom prst="wedgeRoundRectCallout">
            <a:avLst>
              <a:gd name="adj1" fmla="val -6954"/>
              <a:gd name="adj2" fmla="val 20869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Oui Bravo 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 t="31029" r="2689" b="19216"/>
          <a:stretch/>
        </p:blipFill>
        <p:spPr>
          <a:xfrm>
            <a:off x="1341437" y="5067300"/>
            <a:ext cx="8504237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6225" y="6767512"/>
            <a:ext cx="625475" cy="61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6;g11d64de9191_0_108">
            <a:extLst>
              <a:ext uri="{FF2B5EF4-FFF2-40B4-BE49-F238E27FC236}">
                <a16:creationId xmlns:a16="http://schemas.microsoft.com/office/drawing/2014/main" id="{8075FE2B-4C43-48C0-AF67-1D914BB47C39}"/>
              </a:ext>
            </a:extLst>
          </p:cNvPr>
          <p:cNvSpPr txBox="1"/>
          <p:nvPr/>
        </p:nvSpPr>
        <p:spPr>
          <a:xfrm>
            <a:off x="0" y="1766025"/>
            <a:ext cx="1032734" cy="6156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CC4125"/>
                </a:solidFill>
              </a:rPr>
              <a:t>Q° 3</a:t>
            </a:r>
            <a:endParaRPr sz="2800" b="1" dirty="0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1487</Words>
  <Application>Microsoft Office PowerPoint</Application>
  <PresentationFormat>Personnalisé</PresentationFormat>
  <Paragraphs>398</Paragraphs>
  <Slides>47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Noto Sans Symbols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Hélène GLEN</dc:creator>
  <cp:lastModifiedBy>Marie Hélène GLEN</cp:lastModifiedBy>
  <cp:revision>11</cp:revision>
  <dcterms:created xsi:type="dcterms:W3CDTF">1601-01-01T00:00:00Z</dcterms:created>
  <dcterms:modified xsi:type="dcterms:W3CDTF">2022-05-18T06:30:59Z</dcterms:modified>
</cp:coreProperties>
</file>